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3" r:id="rId3"/>
    <p:sldId id="257" r:id="rId4"/>
    <p:sldId id="258" r:id="rId5"/>
    <p:sldId id="279" r:id="rId6"/>
    <p:sldId id="264" r:id="rId7"/>
    <p:sldId id="266" r:id="rId8"/>
    <p:sldId id="267" r:id="rId9"/>
    <p:sldId id="280" r:id="rId10"/>
    <p:sldId id="265" r:id="rId11"/>
    <p:sldId id="268" r:id="rId12"/>
    <p:sldId id="269" r:id="rId13"/>
    <p:sldId id="281" r:id="rId14"/>
    <p:sldId id="284" r:id="rId15"/>
    <p:sldId id="285" r:id="rId16"/>
    <p:sldId id="286" r:id="rId17"/>
    <p:sldId id="287" r:id="rId18"/>
    <p:sldId id="260" r:id="rId19"/>
    <p:sldId id="261" r:id="rId20"/>
    <p:sldId id="274" r:id="rId21"/>
    <p:sldId id="275" r:id="rId22"/>
    <p:sldId id="262" r:id="rId23"/>
    <p:sldId id="276" r:id="rId24"/>
    <p:sldId id="277" r:id="rId2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7"/>
    <p:restoredTop sz="93146"/>
  </p:normalViewPr>
  <p:slideViewPr>
    <p:cSldViewPr snapToGrid="0" snapToObjects="1">
      <p:cViewPr varScale="1">
        <p:scale>
          <a:sx n="70" d="100"/>
          <a:sy n="70" d="100"/>
        </p:scale>
        <p:origin x="18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57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98%A4%ED%8A%B8%EC%BF%A0%ED%8A%80%EB%A5%B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amu.wiki/w/%ED%94%84%EB%A0%88%ED%83%80%ED%8F%AC%EB%A5%B4%ED%85%8C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45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03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43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7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84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dirty="0"/>
              <a:t>더비</a:t>
            </a:r>
            <a:endParaRPr kumimoji="1" lang="en-US" altLang="ko-KR" dirty="0"/>
          </a:p>
          <a:p>
            <a:r>
              <a:rPr kumimoji="1" lang="ko-KR" altLang="en-US" dirty="0" err="1"/>
              <a:t>닥터마틴</a:t>
            </a:r>
            <a:r>
              <a:rPr kumimoji="1" lang="ko-KR" altLang="en-US" dirty="0"/>
              <a:t> </a:t>
            </a:r>
            <a:r>
              <a:rPr kumimoji="1" lang="en-US" altLang="ko-KR" dirty="0"/>
              <a:t>1461(10</a:t>
            </a:r>
            <a:r>
              <a:rPr kumimoji="1" lang="ko-KR" altLang="en-US" dirty="0"/>
              <a:t>만원 후반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킨치</a:t>
            </a:r>
            <a:r>
              <a:rPr kumimoji="1" lang="ko-KR" altLang="en-US" dirty="0"/>
              <a:t> </a:t>
            </a:r>
            <a:r>
              <a:rPr kumimoji="1" lang="en-US" altLang="ko-KR" dirty="0"/>
              <a:t>547</a:t>
            </a:r>
            <a:r>
              <a:rPr kumimoji="1" lang="ko-KR" altLang="en-US" dirty="0"/>
              <a:t> </a:t>
            </a:r>
            <a:r>
              <a:rPr kumimoji="1" lang="en-US" altLang="ko-KR" dirty="0"/>
              <a:t>(20</a:t>
            </a:r>
            <a:r>
              <a:rPr kumimoji="1" lang="ko-KR" altLang="en-US" dirty="0"/>
              <a:t>만원 후반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 err="1"/>
              <a:t>로퍼</a:t>
            </a:r>
            <a:endParaRPr kumimoji="1" lang="en-US" altLang="ko-KR" dirty="0"/>
          </a:p>
          <a:p>
            <a:r>
              <a:rPr kumimoji="1" lang="ko-KR" altLang="en-US" dirty="0" err="1"/>
              <a:t>닥터마틴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아드리안</a:t>
            </a:r>
            <a:r>
              <a:rPr kumimoji="1" lang="en-US" altLang="ko-KR" dirty="0"/>
              <a:t>(20</a:t>
            </a:r>
            <a:r>
              <a:rPr kumimoji="1" lang="ko-KR" altLang="en-US" dirty="0"/>
              <a:t>만원 초반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브라운야드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페니로퍼</a:t>
            </a:r>
            <a:r>
              <a:rPr kumimoji="1" lang="ko-KR" altLang="en-US" dirty="0"/>
              <a:t> </a:t>
            </a:r>
            <a:r>
              <a:rPr kumimoji="1" lang="en-US" altLang="ko-KR" dirty="0"/>
              <a:t>(30</a:t>
            </a:r>
            <a:r>
              <a:rPr kumimoji="1" lang="ko-KR" altLang="en-US" dirty="0"/>
              <a:t>만원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692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dirty="0"/>
              <a:t>신발 트렌드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신발 자체가 크지 않고 발의 </a:t>
            </a:r>
            <a:r>
              <a:rPr kumimoji="1" lang="ko-KR" altLang="en-US" dirty="0" err="1"/>
              <a:t>쉐입에</a:t>
            </a:r>
            <a:r>
              <a:rPr kumimoji="1" lang="ko-KR" altLang="en-US" dirty="0"/>
              <a:t> 맞는 것 </a:t>
            </a:r>
            <a:r>
              <a:rPr kumimoji="1" lang="en-US" altLang="ko-KR" dirty="0"/>
              <a:t>(</a:t>
            </a:r>
            <a:r>
              <a:rPr kumimoji="1" lang="ko-KR" altLang="en-US" dirty="0"/>
              <a:t>구두화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아디다스 삼바</a:t>
            </a:r>
            <a:r>
              <a:rPr kumimoji="1" lang="en-US" altLang="ko-KR" dirty="0"/>
              <a:t>(</a:t>
            </a:r>
            <a:r>
              <a:rPr kumimoji="1" lang="ko-KR" altLang="en-US" dirty="0"/>
              <a:t>축구화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40</a:t>
            </a:r>
            <a:r>
              <a:rPr kumimoji="1" lang="ko-KR" altLang="en-US" dirty="0"/>
              <a:t>만원 중반 거래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가젤</a:t>
            </a:r>
            <a:r>
              <a:rPr kumimoji="1" lang="en-US" altLang="ko-KR" dirty="0"/>
              <a:t>(</a:t>
            </a:r>
            <a:r>
              <a:rPr kumimoji="1" lang="ko-KR" altLang="en-US" dirty="0"/>
              <a:t>실내 스포츠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스페지알</a:t>
            </a:r>
            <a:r>
              <a:rPr kumimoji="1" lang="en-US" altLang="ko-KR" dirty="0"/>
              <a:t>(</a:t>
            </a:r>
            <a:r>
              <a:rPr kumimoji="1" lang="ko-KR" altLang="en-US" dirty="0"/>
              <a:t>핸드볼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만원 중반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스탠스미스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키스 </a:t>
            </a:r>
            <a:r>
              <a:rPr kumimoji="1" lang="ko-KR" altLang="en-US" dirty="0" err="1"/>
              <a:t>콜라보</a:t>
            </a:r>
            <a:r>
              <a:rPr kumimoji="1" lang="ko-KR" altLang="en-US" dirty="0"/>
              <a:t> 제품 </a:t>
            </a:r>
            <a:r>
              <a:rPr kumimoji="1" lang="en-US" altLang="ko-KR" dirty="0"/>
              <a:t>(20</a:t>
            </a:r>
            <a:r>
              <a:rPr kumimoji="1" lang="ko-KR" altLang="en-US" dirty="0"/>
              <a:t>만원 중반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6285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dirty="0"/>
              <a:t>아디다스 말고는</a:t>
            </a:r>
            <a:r>
              <a:rPr kumimoji="1"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퓨마 </a:t>
            </a:r>
            <a:r>
              <a:rPr kumimoji="1" lang="ko-KR" altLang="en-US" dirty="0" err="1"/>
              <a:t>팔레르모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스피드캣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보단</a:t>
            </a:r>
            <a:r>
              <a:rPr kumimoji="1" lang="en-US" altLang="ko-KR" dirty="0"/>
              <a:t>..)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만 </a:t>
            </a:r>
            <a:r>
              <a:rPr kumimoji="1" lang="ko-KR" altLang="en-US" dirty="0" err="1"/>
              <a:t>초중반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나이키 </a:t>
            </a:r>
            <a:r>
              <a:rPr kumimoji="1" lang="ko-KR" altLang="en-US" dirty="0" err="1"/>
              <a:t>코르테즈</a:t>
            </a:r>
            <a:r>
              <a:rPr kumimoji="1" lang="ko-KR" altLang="en-US" dirty="0"/>
              <a:t> 정가 </a:t>
            </a:r>
            <a:r>
              <a:rPr kumimoji="1" lang="en-US" altLang="ko-KR" dirty="0"/>
              <a:t>12</a:t>
            </a:r>
            <a:r>
              <a:rPr kumimoji="1" lang="ko-KR" altLang="en-US" dirty="0"/>
              <a:t>만원 이하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 err="1"/>
              <a:t>뉴발란스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878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만원 </a:t>
            </a:r>
            <a:r>
              <a:rPr kumimoji="1" lang="ko-KR" altLang="en-US" dirty="0" err="1"/>
              <a:t>초중반</a:t>
            </a: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6145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시즌 설명</a:t>
            </a:r>
            <a:endParaRPr lang="en-US" altLang="ko-KR" dirty="0"/>
          </a:p>
          <a:p>
            <a:r>
              <a:rPr lang="ko-KR" altLang="en-US" dirty="0" err="1"/>
              <a:t>패션위크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특정 도시에서 주관사가 지정한 브랜드가 패션쇼나 프레젠테이션 </a:t>
            </a:r>
            <a:r>
              <a:rPr lang="en-US" altLang="ko-KR" dirty="0"/>
              <a:t>-&gt;</a:t>
            </a:r>
            <a:r>
              <a:rPr lang="ko-KR" altLang="en-US" dirty="0"/>
              <a:t> 다음 시즌 신상 공개</a:t>
            </a:r>
            <a:endParaRPr lang="en-US" altLang="ko-KR" dirty="0"/>
          </a:p>
          <a:p>
            <a:r>
              <a:rPr lang="en-US" altLang="ko-KR" dirty="0"/>
              <a:t>2~3</a:t>
            </a:r>
            <a:r>
              <a:rPr lang="ko-KR" altLang="en-US" dirty="0"/>
              <a:t>월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FW / 9~10</a:t>
            </a:r>
            <a:r>
              <a:rPr lang="ko-KR" altLang="en-US" dirty="0"/>
              <a:t>월 </a:t>
            </a:r>
            <a:r>
              <a:rPr lang="en-US" altLang="ko-KR" dirty="0"/>
              <a:t>SS </a:t>
            </a:r>
            <a:r>
              <a:rPr lang="ko-KR" altLang="en-US" dirty="0"/>
              <a:t>컬렉션 발표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패션쇼에서 공개되는 디자인이 패션 트렌드에 영향을 많이 줌</a:t>
            </a:r>
            <a:endParaRPr lang="en-US" altLang="ko-KR" dirty="0"/>
          </a:p>
          <a:p>
            <a:pPr marL="171450" indent="-171450">
              <a:buFont typeface="Wingdings" pitchFamily="2" charset="2"/>
              <a:buChar char="è"/>
            </a:pPr>
            <a:r>
              <a:rPr lang="ko-KR" altLang="en-US" dirty="0"/>
              <a:t>그래서 트렌드에 따른 패션쇼의 </a:t>
            </a:r>
            <a:r>
              <a:rPr lang="ko-KR" altLang="en-US" dirty="0" err="1"/>
              <a:t>룩북을</a:t>
            </a:r>
            <a:r>
              <a:rPr lang="ko-KR" altLang="en-US" dirty="0"/>
              <a:t> 관찰하고 </a:t>
            </a:r>
            <a:r>
              <a:rPr lang="en-US" altLang="ko-KR" dirty="0"/>
              <a:t>-&gt;</a:t>
            </a:r>
            <a:r>
              <a:rPr lang="ko-KR" altLang="en-US" dirty="0"/>
              <a:t> 일반인 코디를 보는 순서</a:t>
            </a:r>
            <a:endParaRPr lang="en-US" altLang="ko-KR" dirty="0"/>
          </a:p>
          <a:p>
            <a:pPr marL="171450" indent="-171450">
              <a:buFont typeface="Wingdings" pitchFamily="2" charset="2"/>
              <a:buChar char="è"/>
            </a:pPr>
            <a:endParaRPr lang="en-US" altLang="ko-KR" dirty="0"/>
          </a:p>
          <a:p>
            <a:pPr marL="171450" indent="-171450">
              <a:buFont typeface="Wingdings" pitchFamily="2" charset="2"/>
              <a:buChar char="è"/>
            </a:pPr>
            <a:r>
              <a:rPr lang="ko-KR" altLang="en-US" dirty="0"/>
              <a:t>물론 패션쇼의 트렌드를 참고해서 </a:t>
            </a:r>
            <a:r>
              <a:rPr lang="ko-KR" altLang="en-US" dirty="0" err="1"/>
              <a:t>도메</a:t>
            </a:r>
            <a:r>
              <a:rPr lang="ko-KR" altLang="en-US" dirty="0"/>
              <a:t> 브랜드가 접근성 높은 제품을 공개하면</a:t>
            </a:r>
            <a:endParaRPr lang="en-US" altLang="ko-KR" dirty="0"/>
          </a:p>
          <a:p>
            <a:pPr marL="171450" indent="-171450">
              <a:buFont typeface="Wingdings" pitchFamily="2" charset="2"/>
              <a:buChar char="è"/>
            </a:pPr>
            <a:r>
              <a:rPr lang="ko-KR" altLang="en-US" dirty="0"/>
              <a:t>유행이 됨 </a:t>
            </a:r>
            <a:r>
              <a:rPr lang="en-US" altLang="ko-KR" dirty="0"/>
              <a:t>(</a:t>
            </a:r>
            <a:r>
              <a:rPr lang="ko-KR" altLang="en-US" dirty="0"/>
              <a:t>따라서 지금 제시하는 것이 유행이 안 올 수도</a:t>
            </a:r>
            <a:r>
              <a:rPr lang="en-US" altLang="ko-KR" dirty="0"/>
              <a:t>,</a:t>
            </a:r>
            <a:r>
              <a:rPr lang="ko-KR" altLang="en-US" dirty="0"/>
              <a:t> 늦게 올 수도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63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6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86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2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3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패션쇼에는 왜 이렇게 이상한 옷이 많을까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컬렉션 종류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b="0" i="0" u="none" strike="noStrike" dirty="0">
                <a:effectLst/>
                <a:latin typeface="Pretendard JP"/>
                <a:hlinkClick r:id="rId3" tooltip="오트쿠튀르"/>
              </a:rPr>
              <a:t>오트쿠튀르</a:t>
            </a:r>
            <a:r>
              <a:rPr lang="en-US" altLang="ko-KR" b="0" i="0" u="none" strike="noStrike" dirty="0">
                <a:effectLst/>
                <a:latin typeface="Pretendard JP"/>
              </a:rPr>
              <a:t>, </a:t>
            </a:r>
            <a:r>
              <a:rPr lang="ko-KR" altLang="en-US" b="0" i="0" u="none" strike="noStrike" dirty="0">
                <a:effectLst/>
                <a:latin typeface="Pretendard JP"/>
                <a:hlinkClick r:id="rId4" tooltip="프레타포르테"/>
              </a:rPr>
              <a:t>프레타포르테</a:t>
            </a:r>
            <a:r>
              <a:rPr lang="en-US" altLang="ko-KR" b="0" i="0" u="none" strike="noStrike" dirty="0">
                <a:effectLst/>
                <a:latin typeface="Pretendard JP"/>
              </a:rPr>
              <a:t>)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패션쇼는 최신 트렌드를 소비자에게 제시하려는 목적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이를 통해 각 브랜드는 자신이 패션의 권위자임을 확고히 하려함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따라서 그 트렌드를 과장해서 상징적으로 보여주기 위해 포인트를 과장함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0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51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12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8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6823251" y="2951532"/>
            <a:ext cx="6918127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6561"/>
              </a:lnSpc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24SS FASHION</a:t>
            </a:r>
          </a:p>
          <a:p>
            <a:pPr marL="0" indent="0" algn="r">
              <a:lnSpc>
                <a:spcPts val="6561"/>
              </a:lnSpc>
              <a:buNone/>
            </a:pPr>
            <a:r>
              <a:rPr lang="en-US" altLang="ko-KR" sz="4400" b="1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TREND &amp; AI</a:t>
            </a:r>
            <a:endParaRPr lang="en-US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11949606" y="4814886"/>
            <a:ext cx="179177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62"/>
              </a:lnSpc>
              <a:buNone/>
            </a:pPr>
            <a:r>
              <a:rPr lang="en-US" sz="2187" dirty="0">
                <a:solidFill>
                  <a:srgbClr val="C9C2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Jay Moon</a:t>
            </a:r>
            <a:endParaRPr lang="en-US" sz="2187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833199" y="14585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Preppy Look</a:t>
            </a:r>
            <a:endParaRPr lang="en-US" sz="437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4310" y="2486144"/>
            <a:ext cx="44410" cy="42848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1416427" y="3269195"/>
            <a:ext cx="777597" cy="44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5"/>
          <p:cNvSpPr/>
          <p:nvPr/>
        </p:nvSpPr>
        <p:spPr>
          <a:xfrm>
            <a:off x="916484" y="30414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094839" y="3083160"/>
            <a:ext cx="1432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chemeClr val="bg1">
                    <a:lumMod val="9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2388513" y="31122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프레피들의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 단정하면서 클래식한 스타일 </a:t>
            </a:r>
            <a:endParaRPr lang="en-US" sz="2187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416427" y="4389775"/>
            <a:ext cx="777597" cy="44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73289" y="4203740"/>
            <a:ext cx="1862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chemeClr val="bg1">
                    <a:lumMod val="9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폴로티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치노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 팬츠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로퍼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메리 제인 슈즈 </a:t>
            </a:r>
            <a:endParaRPr lang="en-US" sz="2187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416427" y="5485901"/>
            <a:ext cx="777597" cy="44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916484" y="52581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/>
          <p:nvPr/>
        </p:nvSpPr>
        <p:spPr>
          <a:xfrm>
            <a:off x="1074480" y="5299866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chemeClr val="bg1">
                    <a:lumMod val="9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2388513" y="53089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랄프로렌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헤지스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톰브라운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타미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힐피거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등</a:t>
            </a:r>
            <a:endParaRPr lang="en-US" sz="2187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4" name="Text 4">
            <a:extLst>
              <a:ext uri="{FF2B5EF4-FFF2-40B4-BE49-F238E27FC236}">
                <a16:creationId xmlns:a16="http://schemas.microsoft.com/office/drawing/2014/main" id="{3E601F33-90EE-AC3D-9060-2A0D7CB4DA0A}"/>
              </a:ext>
            </a:extLst>
          </p:cNvPr>
          <p:cNvSpPr/>
          <p:nvPr/>
        </p:nvSpPr>
        <p:spPr>
          <a:xfrm>
            <a:off x="2382381" y="3494082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altLang="ko-KR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-</a:t>
            </a:r>
            <a:r>
              <a:rPr lang="ko-KR" altLang="en-US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en-US" altLang="ko-KR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24SS</a:t>
            </a:r>
            <a:r>
              <a:rPr lang="ko-KR" altLang="en-US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en-US" altLang="ko-KR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:</a:t>
            </a:r>
            <a:r>
              <a:rPr lang="ko-KR" altLang="en-US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클래식 </a:t>
            </a:r>
            <a:r>
              <a:rPr lang="en-US" altLang="ko-KR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+</a:t>
            </a:r>
            <a:r>
              <a:rPr lang="ko-KR" altLang="en-US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포인트</a:t>
            </a:r>
            <a:endParaRPr lang="en-US" sz="175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 descr="사람, 건물, 신발류, 야외이(가) 표시된 사진&#10;&#10;자동 생성된 설명">
            <a:extLst>
              <a:ext uri="{FF2B5EF4-FFF2-40B4-BE49-F238E27FC236}">
                <a16:creationId xmlns:a16="http://schemas.microsoft.com/office/drawing/2014/main" id="{130E0213-FA37-60DB-0FCA-37596E4E7B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2"/>
          <a:stretch/>
        </p:blipFill>
        <p:spPr>
          <a:xfrm>
            <a:off x="8242223" y="3056"/>
            <a:ext cx="6370992" cy="82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2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의류, 사람, 야외, 신발류이(가) 표시된 사진&#10;&#10;자동 생성된 설명">
            <a:extLst>
              <a:ext uri="{FF2B5EF4-FFF2-40B4-BE49-F238E27FC236}">
                <a16:creationId xmlns:a16="http://schemas.microsoft.com/office/drawing/2014/main" id="{2AA0C372-30F1-7166-D5DE-3CE6E717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0" y="963038"/>
            <a:ext cx="4202349" cy="6303524"/>
          </a:xfrm>
          <a:prstGeom prst="rect">
            <a:avLst/>
          </a:prstGeom>
        </p:spPr>
      </p:pic>
      <p:pic>
        <p:nvPicPr>
          <p:cNvPr id="5" name="그림 4" descr="의류, 신발류, 사람, 패션이(가) 표시된 사진&#10;&#10;자동 생성된 설명">
            <a:extLst>
              <a:ext uri="{FF2B5EF4-FFF2-40B4-BE49-F238E27FC236}">
                <a16:creationId xmlns:a16="http://schemas.microsoft.com/office/drawing/2014/main" id="{92E63FF5-B0DC-C9EA-9145-C9FA47AF0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25" y="963038"/>
            <a:ext cx="4202349" cy="6303524"/>
          </a:xfrm>
          <a:prstGeom prst="rect">
            <a:avLst/>
          </a:prstGeom>
        </p:spPr>
      </p:pic>
      <p:pic>
        <p:nvPicPr>
          <p:cNvPr id="7" name="그림 6" descr="사람, 의류, 칼라, 패션 액세서리이(가) 표시된 사진&#10;&#10;자동 생성된 설명">
            <a:extLst>
              <a:ext uri="{FF2B5EF4-FFF2-40B4-BE49-F238E27FC236}">
                <a16:creationId xmlns:a16="http://schemas.microsoft.com/office/drawing/2014/main" id="{596C39BD-96ED-C355-1ECC-9B1BF14BD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021" y="963038"/>
            <a:ext cx="4202349" cy="6297921"/>
          </a:xfrm>
          <a:prstGeom prst="rect">
            <a:avLst/>
          </a:prstGeom>
        </p:spPr>
      </p:pic>
      <p:pic>
        <p:nvPicPr>
          <p:cNvPr id="9" name="그림 8" descr="의류, 사람, 치마, 인간의 얼굴이(가) 표시된 사진&#10;&#10;자동 생성된 설명">
            <a:extLst>
              <a:ext uri="{FF2B5EF4-FFF2-40B4-BE49-F238E27FC236}">
                <a16:creationId xmlns:a16="http://schemas.microsoft.com/office/drawing/2014/main" id="{44E4AE0A-3250-64F8-0533-117CCB17F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30" y="963038"/>
            <a:ext cx="4206731" cy="63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의류, 사람, 야외, 신발류이(가) 표시된 사진&#10;&#10;자동 생성된 설명">
            <a:extLst>
              <a:ext uri="{FF2B5EF4-FFF2-40B4-BE49-F238E27FC236}">
                <a16:creationId xmlns:a16="http://schemas.microsoft.com/office/drawing/2014/main" id="{2AA0C372-30F1-7166-D5DE-3CE6E717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0" y="963038"/>
            <a:ext cx="4202349" cy="6303524"/>
          </a:xfrm>
          <a:prstGeom prst="rect">
            <a:avLst/>
          </a:prstGeom>
        </p:spPr>
      </p:pic>
      <p:pic>
        <p:nvPicPr>
          <p:cNvPr id="6" name="그림 5" descr="사람, 신발류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D12D97FD-6405-75B0-499E-9AE40ADD5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416" y="970211"/>
            <a:ext cx="4197567" cy="6296351"/>
          </a:xfrm>
          <a:prstGeom prst="rect">
            <a:avLst/>
          </a:prstGeom>
        </p:spPr>
      </p:pic>
      <p:pic>
        <p:nvPicPr>
          <p:cNvPr id="10" name="그림 9" descr="의류, 신발류, 사람, 패션이(가) 표시된 사진&#10;&#10;자동 생성된 설명">
            <a:extLst>
              <a:ext uri="{FF2B5EF4-FFF2-40B4-BE49-F238E27FC236}">
                <a16:creationId xmlns:a16="http://schemas.microsoft.com/office/drawing/2014/main" id="{0CFB0C62-E8AF-27E4-1F51-C34258147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020" y="970211"/>
            <a:ext cx="4186299" cy="6279449"/>
          </a:xfrm>
          <a:prstGeom prst="rect">
            <a:avLst/>
          </a:prstGeom>
        </p:spPr>
      </p:pic>
      <p:pic>
        <p:nvPicPr>
          <p:cNvPr id="12" name="그림 11" descr="의류, 패션, 사람, 패션 디자인이(가) 표시된 사진&#10;&#10;자동 생성된 설명">
            <a:extLst>
              <a:ext uri="{FF2B5EF4-FFF2-40B4-BE49-F238E27FC236}">
                <a16:creationId xmlns:a16="http://schemas.microsoft.com/office/drawing/2014/main" id="{1B2D2703-D7CA-34BC-B157-B9BB83BA4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30" y="953309"/>
            <a:ext cx="4202348" cy="62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9238D54-D8D9-0B55-6D4C-C41BF09A6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294" y="982220"/>
            <a:ext cx="3551812" cy="63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B1E3A85-5AFE-23B3-BDAC-E88C300CB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0" y="956644"/>
            <a:ext cx="4210875" cy="63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8B6C96-427C-B46D-CB67-463CAE32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495" y="969432"/>
            <a:ext cx="4031766" cy="63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15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3686770" y="3767613"/>
            <a:ext cx="72568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altLang="ko-KR" sz="4374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24SS </a:t>
            </a:r>
            <a:r>
              <a:rPr lang="ko-KR" altLang="en-US" sz="4374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신발 추천</a:t>
            </a:r>
            <a:endParaRPr lang="en-US" sz="437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07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D80601-91DC-1A02-FB2C-3BAFD920D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3" b="70968"/>
          <a:stretch/>
        </p:blipFill>
        <p:spPr bwMode="auto">
          <a:xfrm>
            <a:off x="194228" y="376343"/>
            <a:ext cx="3627964" cy="407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신발류, 의류, 신발, 정장 구두이(가) 표시된 사진&#10;&#10;자동 생성된 설명">
            <a:extLst>
              <a:ext uri="{FF2B5EF4-FFF2-40B4-BE49-F238E27FC236}">
                <a16:creationId xmlns:a16="http://schemas.microsoft.com/office/drawing/2014/main" id="{D7673F4F-E83A-2D7E-EF35-CD1732772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43" y="848647"/>
            <a:ext cx="4606129" cy="2882105"/>
          </a:xfrm>
          <a:prstGeom prst="rect">
            <a:avLst/>
          </a:prstGeom>
        </p:spPr>
      </p:pic>
      <p:pic>
        <p:nvPicPr>
          <p:cNvPr id="1028" name="Picture 4" descr="상품 썸네일">
            <a:extLst>
              <a:ext uri="{FF2B5EF4-FFF2-40B4-BE49-F238E27FC236}">
                <a16:creationId xmlns:a16="http://schemas.microsoft.com/office/drawing/2014/main" id="{2BBE0F5E-140A-B707-2C40-39D3BA060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631" y="4114800"/>
            <a:ext cx="3366954" cy="40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의류, 신발류, 신발, 정장 구두이(가) 표시된 사진&#10;&#10;자동 생성된 설명">
            <a:extLst>
              <a:ext uri="{FF2B5EF4-FFF2-40B4-BE49-F238E27FC236}">
                <a16:creationId xmlns:a16="http://schemas.microsoft.com/office/drawing/2014/main" id="{03F33BF6-4510-ADE0-DB0C-F773C8DB1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585" y="4114800"/>
            <a:ext cx="5581651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4CBCB18-B9E9-D820-1550-A33877E9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8" y="500888"/>
            <a:ext cx="4356648" cy="258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신발, 의류, 신발류, 워킹 슈즈이(가) 표시된 사진&#10;&#10;자동 생성된 설명">
            <a:extLst>
              <a:ext uri="{FF2B5EF4-FFF2-40B4-BE49-F238E27FC236}">
                <a16:creationId xmlns:a16="http://schemas.microsoft.com/office/drawing/2014/main" id="{D375EC2E-5C27-CBC0-C445-3BC9DE614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28" y="4249929"/>
            <a:ext cx="4400886" cy="2242312"/>
          </a:xfrm>
          <a:prstGeom prst="rect">
            <a:avLst/>
          </a:prstGeom>
        </p:spPr>
      </p:pic>
      <p:pic>
        <p:nvPicPr>
          <p:cNvPr id="7" name="그림 6" descr="신발류, 신발, 텍스트이(가) 표시된 사진&#10;&#10;자동 생성된 설명">
            <a:extLst>
              <a:ext uri="{FF2B5EF4-FFF2-40B4-BE49-F238E27FC236}">
                <a16:creationId xmlns:a16="http://schemas.microsoft.com/office/drawing/2014/main" id="{2A70A655-421D-F4E3-42EE-7BE7DAC90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18" y="0"/>
            <a:ext cx="6313981" cy="8229600"/>
          </a:xfrm>
          <a:prstGeom prst="rect">
            <a:avLst/>
          </a:prstGeom>
        </p:spPr>
      </p:pic>
      <p:pic>
        <p:nvPicPr>
          <p:cNvPr id="9" name="그림 8" descr="신발, 스니커즈, 신발류, 의류이(가) 표시된 사진&#10;&#10;자동 생성된 설명">
            <a:extLst>
              <a:ext uri="{FF2B5EF4-FFF2-40B4-BE49-F238E27FC236}">
                <a16:creationId xmlns:a16="http://schemas.microsoft.com/office/drawing/2014/main" id="{5B37E9B8-950E-655D-F2B8-CA5F4D8D6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852" y="4425794"/>
            <a:ext cx="5774530" cy="3342542"/>
          </a:xfrm>
          <a:prstGeom prst="rect">
            <a:avLst/>
          </a:prstGeom>
        </p:spPr>
      </p:pic>
      <p:pic>
        <p:nvPicPr>
          <p:cNvPr id="11" name="그림 10" descr="신발, 스니커즈, 의류, 신발류이(가) 표시된 사진&#10;&#10;자동 생성된 설명">
            <a:extLst>
              <a:ext uri="{FF2B5EF4-FFF2-40B4-BE49-F238E27FC236}">
                <a16:creationId xmlns:a16="http://schemas.microsoft.com/office/drawing/2014/main" id="{72371632-4415-2408-5B1B-A64EB0432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851" y="500888"/>
            <a:ext cx="5774529" cy="33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푸마, 팔레르모(Palermo) 모델이 출시됩니다. - 풋셀 커뮤니티">
            <a:extLst>
              <a:ext uri="{FF2B5EF4-FFF2-40B4-BE49-F238E27FC236}">
                <a16:creationId xmlns:a16="http://schemas.microsoft.com/office/drawing/2014/main" id="{A547215C-E228-A8FC-E36D-74914846D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62" y="363220"/>
            <a:ext cx="5751286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나이키 코르테즈 남성 신발">
            <a:extLst>
              <a:ext uri="{FF2B5EF4-FFF2-40B4-BE49-F238E27FC236}">
                <a16:creationId xmlns:a16="http://schemas.microsoft.com/office/drawing/2014/main" id="{C9906DCD-2974-DC2E-634E-6E1637937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1" b="18891"/>
          <a:stretch/>
        </p:blipFill>
        <p:spPr bwMode="auto">
          <a:xfrm>
            <a:off x="7315200" y="2519352"/>
            <a:ext cx="6028265" cy="373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사람, 신발, 의류, 야외 신발이(가) 표시된 사진&#10;&#10;자동 생성된 설명">
            <a:extLst>
              <a:ext uri="{FF2B5EF4-FFF2-40B4-BE49-F238E27FC236}">
                <a16:creationId xmlns:a16="http://schemas.microsoft.com/office/drawing/2014/main" id="{58463975-442D-CD57-C48A-E6EE6D0AF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461" y="1979495"/>
            <a:ext cx="4973574" cy="58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3686770" y="3767613"/>
            <a:ext cx="72568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패션</a:t>
            </a:r>
            <a:r>
              <a:rPr lang="en-US" sz="4374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en-US" sz="4374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시장에서의</a:t>
            </a:r>
            <a:r>
              <a:rPr lang="ko-KR" altLang="en-US" sz="4374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en-US" altLang="ko-KR" sz="4374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AI </a:t>
            </a:r>
            <a:r>
              <a:rPr lang="en-US" altLang="ko-KR" sz="4374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기술</a:t>
            </a:r>
            <a:r>
              <a:rPr lang="en-US" sz="4374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활용</a:t>
            </a:r>
            <a:endParaRPr lang="en-US" sz="437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EFE553-A179-F8A8-BA47-C3F6BA56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3686770" y="3767613"/>
            <a:ext cx="72568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altLang="ko-KR" sz="4374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24SS </a:t>
            </a:r>
            <a:r>
              <a:rPr lang="ko-KR" altLang="en-US" sz="4374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패션 트렌드</a:t>
            </a:r>
            <a:endParaRPr lang="en-US" sz="437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54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28DC2D-BFD3-AA02-39DA-804AAB45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57" y="111194"/>
            <a:ext cx="12198485" cy="80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6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571A13-50EA-D347-D2BB-AFBAEC40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826" y="0"/>
            <a:ext cx="769674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72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의류, 사람, 실내이(가) 표시된 사진&#10;&#10;자동 생성된 설명">
            <a:extLst>
              <a:ext uri="{FF2B5EF4-FFF2-40B4-BE49-F238E27FC236}">
                <a16:creationId xmlns:a16="http://schemas.microsoft.com/office/drawing/2014/main" id="{3C544146-0A9F-9A65-734C-AC66ACDC5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0" y="906868"/>
            <a:ext cx="11389960" cy="6415864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E965DBC9-4CCA-DD3D-E3E9-B4040642509D}"/>
              </a:ext>
            </a:extLst>
          </p:cNvPr>
          <p:cNvSpPr/>
          <p:nvPr/>
        </p:nvSpPr>
        <p:spPr>
          <a:xfrm>
            <a:off x="7498410" y="71118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5468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아마존 스타일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3A0543-90AD-D4E5-74B2-59E05E80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48" y="0"/>
            <a:ext cx="596423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601050-04C7-787E-7161-9D1A9AED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16" y="0"/>
            <a:ext cx="583247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043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멀티미디어, 컴퓨터, 텍스트, 전자 기기이(가) 표시된 사진&#10;&#10;자동 생성된 설명">
            <a:extLst>
              <a:ext uri="{FF2B5EF4-FFF2-40B4-BE49-F238E27FC236}">
                <a16:creationId xmlns:a16="http://schemas.microsoft.com/office/drawing/2014/main" id="{51BA7D07-A41A-4F72-F9B5-E56FDD33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36" y="962110"/>
            <a:ext cx="13194328" cy="6305379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63B89091-7FD9-4C48-E242-78F93AB85D04}"/>
              </a:ext>
            </a:extLst>
          </p:cNvPr>
          <p:cNvSpPr/>
          <p:nvPr/>
        </p:nvSpPr>
        <p:spPr>
          <a:xfrm>
            <a:off x="8357384" y="715075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5468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마크비전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12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833199" y="14585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altLang="ko-KR" sz="4400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WorkWear</a:t>
            </a:r>
            <a:endParaRPr lang="en-US" sz="437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4310" y="2486144"/>
            <a:ext cx="44410" cy="4284821"/>
          </a:xfrm>
          <a:prstGeom prst="rect">
            <a:avLst/>
          </a:prstGeom>
          <a:solidFill>
            <a:schemeClr val="tx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1416427" y="3269195"/>
            <a:ext cx="777597" cy="44410"/>
          </a:xfrm>
          <a:prstGeom prst="rect">
            <a:avLst/>
          </a:prstGeom>
          <a:solidFill>
            <a:schemeClr val="tx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5"/>
          <p:cNvSpPr/>
          <p:nvPr/>
        </p:nvSpPr>
        <p:spPr>
          <a:xfrm>
            <a:off x="916484" y="30414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094839" y="3083160"/>
            <a:ext cx="143232" cy="4164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chemeClr val="bg1">
                    <a:lumMod val="9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2388513" y="31122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미국의 노동자들이 편하게 입는 스타일</a:t>
            </a:r>
            <a:endParaRPr lang="en-US" sz="2187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416427" y="4389775"/>
            <a:ext cx="777597" cy="44410"/>
          </a:xfrm>
          <a:prstGeom prst="rect">
            <a:avLst/>
          </a:prstGeom>
          <a:solidFill>
            <a:schemeClr val="tx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73289" y="4203740"/>
            <a:ext cx="186214" cy="4164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chemeClr val="bg1">
                    <a:lumMod val="9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청자켓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청바지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카고바지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베스트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부츠</a:t>
            </a:r>
            <a:endParaRPr lang="en-US" sz="2187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416427" y="5485901"/>
            <a:ext cx="777597" cy="44410"/>
          </a:xfrm>
          <a:prstGeom prst="rect">
            <a:avLst/>
          </a:prstGeom>
          <a:solidFill>
            <a:schemeClr val="tx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916484" y="52581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/>
          <p:nvPr/>
        </p:nvSpPr>
        <p:spPr>
          <a:xfrm>
            <a:off x="1074480" y="5299866"/>
            <a:ext cx="183952" cy="4164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chemeClr val="bg1">
                    <a:lumMod val="9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2388513" y="53089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칼하트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디키즈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팀버랜드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리바이스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등</a:t>
            </a:r>
            <a:endParaRPr lang="en-US" sz="2187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6" name="그림 25" descr="의류, 사람, 신발류, 청바지이(가) 표시된 사진&#10;&#10;자동 생성된 설명">
            <a:extLst>
              <a:ext uri="{FF2B5EF4-FFF2-40B4-BE49-F238E27FC236}">
                <a16:creationId xmlns:a16="http://schemas.microsoft.com/office/drawing/2014/main" id="{D486FC91-B2D9-6B33-EB7B-F6DDFD76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339" y="-3056"/>
            <a:ext cx="548506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사람, 신발류, 실내, 패션이(가) 표시된 사진&#10;&#10;자동 생성된 설명">
            <a:extLst>
              <a:ext uri="{FF2B5EF4-FFF2-40B4-BE49-F238E27FC236}">
                <a16:creationId xmlns:a16="http://schemas.microsoft.com/office/drawing/2014/main" id="{1714E457-CC48-5EEB-5654-B3A331AA2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021" y="963038"/>
            <a:ext cx="4202349" cy="6303524"/>
          </a:xfrm>
          <a:prstGeom prst="rect">
            <a:avLst/>
          </a:prstGeom>
        </p:spPr>
      </p:pic>
      <p:pic>
        <p:nvPicPr>
          <p:cNvPr id="24" name="그림 23" descr="의류, 사람, 야외, 신발류이(가) 표시된 사진&#10;&#10;자동 생성된 설명">
            <a:extLst>
              <a:ext uri="{FF2B5EF4-FFF2-40B4-BE49-F238E27FC236}">
                <a16:creationId xmlns:a16="http://schemas.microsoft.com/office/drawing/2014/main" id="{2AA0C372-30F1-7166-D5DE-3CE6E717F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30" y="963038"/>
            <a:ext cx="4202349" cy="6303524"/>
          </a:xfrm>
          <a:prstGeom prst="rect">
            <a:avLst/>
          </a:prstGeom>
        </p:spPr>
      </p:pic>
      <p:pic>
        <p:nvPicPr>
          <p:cNvPr id="26" name="그림 25" descr="사람, 의류, 청바지, 인간의 얼굴이(가) 표시된 사진&#10;&#10;자동 생성된 설명">
            <a:extLst>
              <a:ext uri="{FF2B5EF4-FFF2-40B4-BE49-F238E27FC236}">
                <a16:creationId xmlns:a16="http://schemas.microsoft.com/office/drawing/2014/main" id="{1ABD9D1A-E9E2-D8A5-8091-425B71CA7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025" y="963038"/>
            <a:ext cx="4202349" cy="6303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의류, 야외, 바퀴이(가) 표시된 사진&#10;&#10;자동 생성된 설명">
            <a:extLst>
              <a:ext uri="{FF2B5EF4-FFF2-40B4-BE49-F238E27FC236}">
                <a16:creationId xmlns:a16="http://schemas.microsoft.com/office/drawing/2014/main" id="{89028991-2629-CFF7-088E-448F535D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97" y="958827"/>
            <a:ext cx="3551676" cy="6311946"/>
          </a:xfrm>
          <a:prstGeom prst="rect">
            <a:avLst/>
          </a:prstGeom>
        </p:spPr>
      </p:pic>
      <p:pic>
        <p:nvPicPr>
          <p:cNvPr id="7" name="그림 6" descr="사람, 의류, 바지, 겉옷이(가) 표시된 사진&#10;&#10;자동 생성된 설명">
            <a:extLst>
              <a:ext uri="{FF2B5EF4-FFF2-40B4-BE49-F238E27FC236}">
                <a16:creationId xmlns:a16="http://schemas.microsoft.com/office/drawing/2014/main" id="{DBD578F2-E72D-FAA2-8E7F-C34A2F2BE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366" y="958827"/>
            <a:ext cx="3506637" cy="63119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2F71C2-CFAC-6462-60EE-36E0E0B21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39" r="12160"/>
          <a:stretch/>
        </p:blipFill>
        <p:spPr>
          <a:xfrm>
            <a:off x="5303520" y="958827"/>
            <a:ext cx="4023360" cy="6311946"/>
          </a:xfrm>
          <a:prstGeom prst="rect">
            <a:avLst/>
          </a:prstGeom>
        </p:spPr>
      </p:pic>
      <p:pic>
        <p:nvPicPr>
          <p:cNvPr id="3" name="그림 2" descr="텍스트, 스크린샷, 패션이(가) 표시된 사진&#10;&#10;자동 생성된 설명">
            <a:extLst>
              <a:ext uri="{FF2B5EF4-FFF2-40B4-BE49-F238E27FC236}">
                <a16:creationId xmlns:a16="http://schemas.microsoft.com/office/drawing/2014/main" id="{2A99898C-6B06-7FAE-EF3A-73B73FBF4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650" y="0"/>
            <a:ext cx="11983100" cy="801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1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833199" y="14585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altLang="ko-KR" sz="4400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90s Minimalism</a:t>
            </a:r>
            <a:endParaRPr lang="en-US" sz="4374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4310" y="2486144"/>
            <a:ext cx="44410" cy="42848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1416427" y="3269195"/>
            <a:ext cx="777597" cy="44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5"/>
          <p:cNvSpPr/>
          <p:nvPr/>
        </p:nvSpPr>
        <p:spPr>
          <a:xfrm>
            <a:off x="916484" y="30414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094839" y="3083160"/>
            <a:ext cx="143232" cy="4164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chemeClr val="bg1">
                    <a:lumMod val="9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2388513" y="31122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극도의 단순함을 추구하는 절제된 스타일</a:t>
            </a:r>
            <a:endParaRPr lang="en-US" sz="2187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416427" y="4389775"/>
            <a:ext cx="777597" cy="44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73289" y="4203740"/>
            <a:ext cx="1862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chemeClr val="bg1">
                    <a:lumMod val="9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셔츠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 니트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롱코트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슬랙스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데님</a:t>
            </a:r>
            <a:endParaRPr lang="en-US" sz="2187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416427" y="5485901"/>
            <a:ext cx="777597" cy="44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916484" y="5258194"/>
            <a:ext cx="499943" cy="499943"/>
          </a:xfrm>
          <a:prstGeom prst="roundRect">
            <a:avLst>
              <a:gd name="adj" fmla="val 26667"/>
            </a:avLst>
          </a:prstGeom>
          <a:solidFill>
            <a:schemeClr val="tx1">
              <a:lumMod val="85000"/>
              <a:lumOff val="15000"/>
            </a:scheme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/>
          <p:nvPr/>
        </p:nvSpPr>
        <p:spPr>
          <a:xfrm>
            <a:off x="1074480" y="5299866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chemeClr val="bg1">
                    <a:lumMod val="9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2388513" y="53089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르메르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오라리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ko-KR" altLang="en-US" sz="2187" dirty="0" err="1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유니클로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코스</a:t>
            </a:r>
            <a:r>
              <a:rPr lang="en-US" altLang="ko-KR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2187" dirty="0"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프라다 등</a:t>
            </a:r>
            <a:endParaRPr lang="en-US" sz="2187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4" name="Text 4">
            <a:extLst>
              <a:ext uri="{FF2B5EF4-FFF2-40B4-BE49-F238E27FC236}">
                <a16:creationId xmlns:a16="http://schemas.microsoft.com/office/drawing/2014/main" id="{3E601F33-90EE-AC3D-9060-2A0D7CB4DA0A}"/>
              </a:ext>
            </a:extLst>
          </p:cNvPr>
          <p:cNvSpPr/>
          <p:nvPr/>
        </p:nvSpPr>
        <p:spPr>
          <a:xfrm>
            <a:off x="2382381" y="3494082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altLang="ko-KR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-</a:t>
            </a:r>
            <a:r>
              <a:rPr lang="ko-KR" altLang="en-US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en-US" altLang="ko-KR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24SS</a:t>
            </a:r>
            <a:r>
              <a:rPr lang="ko-KR" altLang="en-US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</a:t>
            </a:r>
            <a:r>
              <a:rPr lang="en-US" altLang="ko-KR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:</a:t>
            </a:r>
            <a:r>
              <a:rPr lang="ko-KR" altLang="en-US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슬림</a:t>
            </a:r>
            <a:r>
              <a:rPr lang="en-US" altLang="ko-KR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,</a:t>
            </a:r>
            <a:r>
              <a:rPr lang="ko-KR" altLang="en-US" sz="175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Gelasio" pitchFamily="34" charset="-120"/>
              </a:rPr>
              <a:t>  관능 </a:t>
            </a:r>
            <a:endParaRPr lang="en-US" sz="175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3" name="그림 22" descr="사람, 의류, 미소, 소매이(가) 표시된 사진&#10;&#10;자동 생성된 설명">
            <a:extLst>
              <a:ext uri="{FF2B5EF4-FFF2-40B4-BE49-F238E27FC236}">
                <a16:creationId xmlns:a16="http://schemas.microsoft.com/office/drawing/2014/main" id="{981AB7CC-3E48-8482-9E44-8774BA4AB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775" y="0"/>
            <a:ext cx="604812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의류, 사람, 야외, 신발류이(가) 표시된 사진&#10;&#10;자동 생성된 설명">
            <a:extLst>
              <a:ext uri="{FF2B5EF4-FFF2-40B4-BE49-F238E27FC236}">
                <a16:creationId xmlns:a16="http://schemas.microsoft.com/office/drawing/2014/main" id="{2AA0C372-30F1-7166-D5DE-3CE6E717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0" y="963038"/>
            <a:ext cx="4202349" cy="6303524"/>
          </a:xfrm>
          <a:prstGeom prst="rect">
            <a:avLst/>
          </a:prstGeom>
        </p:spPr>
      </p:pic>
      <p:pic>
        <p:nvPicPr>
          <p:cNvPr id="26" name="그림 25" descr="사람, 의류, 청바지, 인간의 얼굴이(가) 표시된 사진&#10;&#10;자동 생성된 설명">
            <a:extLst>
              <a:ext uri="{FF2B5EF4-FFF2-40B4-BE49-F238E27FC236}">
                <a16:creationId xmlns:a16="http://schemas.microsoft.com/office/drawing/2014/main" id="{1ABD9D1A-E9E2-D8A5-8091-425B71CA7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25" y="963038"/>
            <a:ext cx="4202349" cy="6303524"/>
          </a:xfrm>
          <a:prstGeom prst="rect">
            <a:avLst/>
          </a:prstGeom>
        </p:spPr>
      </p:pic>
      <p:pic>
        <p:nvPicPr>
          <p:cNvPr id="5" name="그림 4" descr="의류, 패션 모델, 패션, 패션쇼이(가) 표시된 사진&#10;&#10;자동 생성된 설명">
            <a:extLst>
              <a:ext uri="{FF2B5EF4-FFF2-40B4-BE49-F238E27FC236}">
                <a16:creationId xmlns:a16="http://schemas.microsoft.com/office/drawing/2014/main" id="{89AED17A-64BE-94F7-2F64-2D0FC8F05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023" y="968294"/>
            <a:ext cx="4202347" cy="6298267"/>
          </a:xfrm>
          <a:prstGeom prst="rect">
            <a:avLst/>
          </a:prstGeom>
        </p:spPr>
      </p:pic>
      <p:pic>
        <p:nvPicPr>
          <p:cNvPr id="7" name="그림 6" descr="의류, 사람, 패션, 패션 디자인이(가) 표시된 사진&#10;&#10;자동 생성된 설명">
            <a:extLst>
              <a:ext uri="{FF2B5EF4-FFF2-40B4-BE49-F238E27FC236}">
                <a16:creationId xmlns:a16="http://schemas.microsoft.com/office/drawing/2014/main" id="{B3040380-965B-45A4-D54E-A00E20337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024" y="963038"/>
            <a:ext cx="4202349" cy="6303524"/>
          </a:xfrm>
          <a:prstGeom prst="rect">
            <a:avLst/>
          </a:prstGeom>
        </p:spPr>
      </p:pic>
      <p:pic>
        <p:nvPicPr>
          <p:cNvPr id="9" name="그림 8" descr="의류, 패션, 패션쇼, 런웨이이(가) 표시된 사진&#10;&#10;자동 생성된 설명">
            <a:extLst>
              <a:ext uri="{FF2B5EF4-FFF2-40B4-BE49-F238E27FC236}">
                <a16:creationId xmlns:a16="http://schemas.microsoft.com/office/drawing/2014/main" id="{296F4FF0-22C0-68F7-3006-5EE642155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029" y="963038"/>
            <a:ext cx="4202349" cy="630352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4888B6A-C8F2-93E7-3539-C4FE237D7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8" y="963038"/>
            <a:ext cx="4202349" cy="63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60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의류, 사람, 야외, 신발류이(가) 표시된 사진&#10;&#10;자동 생성된 설명">
            <a:extLst>
              <a:ext uri="{FF2B5EF4-FFF2-40B4-BE49-F238E27FC236}">
                <a16:creationId xmlns:a16="http://schemas.microsoft.com/office/drawing/2014/main" id="{2AA0C372-30F1-7166-D5DE-3CE6E717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0" y="963038"/>
            <a:ext cx="4202349" cy="6303524"/>
          </a:xfrm>
          <a:prstGeom prst="rect">
            <a:avLst/>
          </a:prstGeom>
        </p:spPr>
      </p:pic>
      <p:pic>
        <p:nvPicPr>
          <p:cNvPr id="6" name="그림 5" descr="사람, 의류, 신발류, 패션이(가) 표시된 사진&#10;&#10;자동 생성된 설명">
            <a:extLst>
              <a:ext uri="{FF2B5EF4-FFF2-40B4-BE49-F238E27FC236}">
                <a16:creationId xmlns:a16="http://schemas.microsoft.com/office/drawing/2014/main" id="{A32DE5AA-4721-88D8-D6BC-4F43EB124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30" y="943583"/>
            <a:ext cx="4202349" cy="6303524"/>
          </a:xfrm>
          <a:prstGeom prst="rect">
            <a:avLst/>
          </a:prstGeom>
        </p:spPr>
      </p:pic>
      <p:pic>
        <p:nvPicPr>
          <p:cNvPr id="10" name="그림 9" descr="사람, 의류, 패션, 신발류이(가) 표시된 사진&#10;&#10;자동 생성된 설명">
            <a:extLst>
              <a:ext uri="{FF2B5EF4-FFF2-40B4-BE49-F238E27FC236}">
                <a16:creationId xmlns:a16="http://schemas.microsoft.com/office/drawing/2014/main" id="{3D0F2CFD-64C9-C370-2777-53218C3A9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025" y="963038"/>
            <a:ext cx="4202349" cy="6303524"/>
          </a:xfrm>
          <a:prstGeom prst="rect">
            <a:avLst/>
          </a:prstGeom>
        </p:spPr>
      </p:pic>
      <p:pic>
        <p:nvPicPr>
          <p:cNvPr id="12" name="그림 11" descr="의류, 사람, 패션, 패션 디자인이(가) 표시된 사진&#10;&#10;자동 생성된 설명">
            <a:extLst>
              <a:ext uri="{FF2B5EF4-FFF2-40B4-BE49-F238E27FC236}">
                <a16:creationId xmlns:a16="http://schemas.microsoft.com/office/drawing/2014/main" id="{017EB433-9D57-A602-E8C4-9F50F67FA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3020" y="992609"/>
            <a:ext cx="4202350" cy="624438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E92E8F8-B41D-5991-DB88-38503A28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0" y="943583"/>
            <a:ext cx="4228289" cy="63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79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FC957F8-0D7E-2378-BEF1-D8C3A169C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021" y="963038"/>
            <a:ext cx="4202349" cy="63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8D2A61-A296-1F33-271C-A224EA243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0" y="963038"/>
            <a:ext cx="4202349" cy="63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4BF98E-FB94-9E0E-9DD0-41FC3BF31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33" y="963039"/>
            <a:ext cx="3545732" cy="630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69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347</Words>
  <Application>Microsoft Macintosh PowerPoint</Application>
  <PresentationFormat>사용자 지정</PresentationFormat>
  <Paragraphs>80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NanumGothic</vt:lpstr>
      <vt:lpstr>Gelasio</vt:lpstr>
      <vt:lpstr>Pretendard JP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문재영</cp:lastModifiedBy>
  <cp:revision>18</cp:revision>
  <dcterms:created xsi:type="dcterms:W3CDTF">2024-03-09T02:00:39Z</dcterms:created>
  <dcterms:modified xsi:type="dcterms:W3CDTF">2024-03-12T08:08:19Z</dcterms:modified>
</cp:coreProperties>
</file>